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267" r:id="rId5"/>
    <p:sldId id="272" r:id="rId6"/>
    <p:sldId id="273" r:id="rId7"/>
    <p:sldId id="274" r:id="rId8"/>
    <p:sldId id="275" r:id="rId9"/>
    <p:sldId id="276" r:id="rId10"/>
    <p:sldId id="280" r:id="rId11"/>
    <p:sldId id="281" r:id="rId12"/>
    <p:sldId id="305" r:id="rId13"/>
    <p:sldId id="284" r:id="rId14"/>
    <p:sldId id="289" r:id="rId15"/>
    <p:sldId id="285" r:id="rId16"/>
    <p:sldId id="294" r:id="rId17"/>
    <p:sldId id="300" r:id="rId18"/>
    <p:sldId id="286" r:id="rId19"/>
    <p:sldId id="287" r:id="rId20"/>
    <p:sldId id="288" r:id="rId21"/>
    <p:sldId id="290" r:id="rId22"/>
    <p:sldId id="291" r:id="rId23"/>
    <p:sldId id="292" r:id="rId24"/>
    <p:sldId id="299" r:id="rId25"/>
    <p:sldId id="303" r:id="rId26"/>
    <p:sldId id="304" r:id="rId27"/>
    <p:sldId id="301" r:id="rId28"/>
    <p:sldId id="307" r:id="rId29"/>
    <p:sldId id="308" r:id="rId30"/>
    <p:sldId id="309" r:id="rId31"/>
    <p:sldId id="302" r:id="rId32"/>
    <p:sldId id="310" r:id="rId33"/>
    <p:sldId id="277" r:id="rId34"/>
    <p:sldId id="306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3" r:id="rId43"/>
    <p:sldId id="322" r:id="rId44"/>
    <p:sldId id="324" r:id="rId45"/>
    <p:sldId id="325" r:id="rId46"/>
    <p:sldId id="327" r:id="rId47"/>
    <p:sldId id="326" r:id="rId48"/>
    <p:sldId id="278" r:id="rId49"/>
    <p:sldId id="282" r:id="rId50"/>
    <p:sldId id="283" r:id="rId51"/>
    <p:sldId id="311" r:id="rId52"/>
    <p:sldId id="312" r:id="rId53"/>
    <p:sldId id="313" r:id="rId54"/>
    <p:sldId id="314" r:id="rId55"/>
    <p:sldId id="297" r:id="rId56"/>
    <p:sldId id="27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3" autoAdjust="0"/>
    <p:restoredTop sz="81583" autoAdjust="0"/>
  </p:normalViewPr>
  <p:slideViewPr>
    <p:cSldViewPr snapToGrid="0">
      <p:cViewPr>
        <p:scale>
          <a:sx n="77" d="100"/>
          <a:sy n="77" d="100"/>
        </p:scale>
        <p:origin x="-912" y="-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digest.com/article/debunking-the-magic-behind-sensors-used-in-self-driving-car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-Impressionism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The_Starry_Night" TargetMode="External"/><Relationship Id="rId4" Type="http://schemas.openxmlformats.org/officeDocument/2006/relationships/hyperlink" Target="https://en.wikipedia.org/wiki/Vincent_van_Gogh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xpressionism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Edvard_Munch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introduction-python-deep-learning-library-theano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achinelearningmastery.com/introduction-python-deep-learning-library-tensorflow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6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Executive order: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rule or order issued by the president to an executive branch of the government and having the force of law.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58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Its weird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28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Autonomous Car Sensors</a:t>
            </a:r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https://circuitdigest.com/article/debunking-the-magic-behind-sensors-used-in-self-driving-cars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3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enough motivation from the previous example</a:t>
            </a:r>
          </a:p>
          <a:p>
            <a:r>
              <a:rPr lang="en-US" dirty="0" smtClean="0"/>
              <a:t>Add how it</a:t>
            </a:r>
            <a:r>
              <a:rPr lang="en-US" baseline="0" dirty="0" smtClean="0"/>
              <a:t> is solved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73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 is just</a:t>
            </a:r>
            <a:r>
              <a:rPr lang="en-US" baseline="0" dirty="0" smtClean="0"/>
              <a:t> stack of 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87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even more, not</a:t>
            </a:r>
            <a:r>
              <a:rPr lang="en-US" baseline="0" dirty="0" smtClean="0"/>
              <a:t> just a handwritten scratch of </a:t>
            </a:r>
            <a:r>
              <a:rPr lang="en-US" baseline="0" dirty="0" err="1" smtClean="0"/>
              <a:t>anonimus</a:t>
            </a:r>
            <a:r>
              <a:rPr lang="en-US" baseline="0" dirty="0" smtClean="0"/>
              <a:t> authors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Starry Night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 oil on canvas by the Dutch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ost-Impressionism"/>
              </a:rPr>
              <a:t>post-impressionist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painter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Vincent van Gogh"/>
              </a:rPr>
              <a:t>Vincent van Gogh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artistic style of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The Starry Night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onto a night-time photograph of the Stanford campus: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33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scream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Scream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popular name given to a composition created by Norwegian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xpressionism"/>
              </a:rPr>
              <a:t>Expressionist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artist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Edvard Munch"/>
              </a:rPr>
              <a:t>Edvard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Edvard Munch"/>
              </a:rPr>
              <a:t> Munch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1893.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Tubingen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Germany, Leon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Gaytes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university (just casual images)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99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Weight</a:t>
            </a:r>
            <a:r>
              <a:rPr lang="en-US" baseline="0" dirty="0" smtClean="0"/>
              <a:t> how much style we want!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05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Impulses carried toward cell body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32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Rolling down the hill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0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Sedjual</a:t>
            </a:r>
            <a:r>
              <a:rPr lang="en-US" dirty="0" smtClean="0"/>
              <a:t>/timetable</a:t>
            </a:r>
          </a:p>
          <a:p>
            <a:endParaRPr lang="en-US" dirty="0" smtClean="0"/>
          </a:p>
          <a:p>
            <a:r>
              <a:rPr lang="en-US" dirty="0" err="1" smtClean="0"/>
              <a:t>plizd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85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 solver for raw signal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88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cetera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44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means horn in Greek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62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wraps the efficient numerical computation libraries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Theano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TensorFlow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allows you to define and train neural network models in just a few lines of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18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Trains a simple deep NN on the MNIST dataset.</a:t>
            </a:r>
          </a:p>
          <a:p>
            <a:r>
              <a:rPr lang="en-US" dirty="0" smtClean="0"/>
              <a:t>Gets to 98.40% test accuracy after 20 epochs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97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17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Lou Bega - Mambo No. 5 (A Little Bit of...) (Official Video)</a:t>
            </a:r>
          </a:p>
          <a:p>
            <a:r>
              <a:rPr lang="en-US" dirty="0" smtClean="0"/>
              <a:t>Google</a:t>
            </a:r>
            <a:r>
              <a:rPr lang="en-US" baseline="0" dirty="0" smtClean="0"/>
              <a:t> trends</a:t>
            </a:r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Relatively popularity of AI, ML, and deep learning 1960 to 2017. Stitched from Google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Ngram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Viewer and Google Trends data.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now understand the worries about another AI winter.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95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66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Differrent</a:t>
            </a:r>
            <a:r>
              <a:rPr lang="en-US" dirty="0" smtClean="0"/>
              <a:t> point of view!</a:t>
            </a:r>
          </a:p>
          <a:p>
            <a:endParaRPr lang="en-US" dirty="0" smtClean="0"/>
          </a:p>
          <a:p>
            <a:r>
              <a:rPr lang="en-US" dirty="0" err="1" smtClean="0"/>
              <a:t>Handwritting</a:t>
            </a:r>
            <a:r>
              <a:rPr lang="en-US" dirty="0" smtClean="0"/>
              <a:t> 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2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Ariana Grande</a:t>
            </a:r>
            <a:r>
              <a:rPr lang="en-US" baseline="0" dirty="0" smtClean="0"/>
              <a:t> – </a:t>
            </a:r>
            <a:r>
              <a:rPr lang="en-US" baseline="0" dirty="0" smtClean="0"/>
              <a:t>Focus; process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petabyte = 1 000 000 gigabytes</a:t>
            </a:r>
          </a:p>
          <a:p>
            <a:endParaRPr lang="nb-N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accumulated data, learn from it!</a:t>
            </a:r>
          </a:p>
          <a:p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EXPIRIENCE!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8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be afraid, today we talk ML introduction without so much math </a:t>
            </a:r>
            <a:r>
              <a:rPr lang="en-US" dirty="0" err="1" smtClean="0"/>
              <a:t>stuf</a:t>
            </a:r>
            <a:endParaRPr lang="en-US" dirty="0" smtClean="0"/>
          </a:p>
          <a:p>
            <a:r>
              <a:rPr lang="en-US" dirty="0" smtClean="0"/>
              <a:t>Big amounts of data</a:t>
            </a:r>
          </a:p>
          <a:p>
            <a:r>
              <a:rPr lang="en-US" dirty="0" smtClean="0"/>
              <a:t>We also have graphical cards with thousands of processors</a:t>
            </a:r>
          </a:p>
          <a:p>
            <a:endParaRPr lang="en-US" dirty="0" smtClean="0"/>
          </a:p>
          <a:p>
            <a:r>
              <a:rPr lang="en-US" dirty="0" smtClean="0"/>
              <a:t>Industry and academia complement each other </a:t>
            </a:r>
          </a:p>
          <a:p>
            <a:r>
              <a:rPr lang="en-US" dirty="0" smtClean="0"/>
              <a:t>Our meeting here today is the evidence of that :)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19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 just will highlight</a:t>
            </a:r>
            <a:r>
              <a:rPr lang="en-US" baseline="0" dirty="0" smtClean="0"/>
              <a:t> some of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53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345021"/>
            <a:ext cx="8229600" cy="13716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80562-E361-4901-81A9-DC99371C70DE}" type="datetime1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088F-5C71-4C3B-A46F-E5E332BBC3D1}" type="datetime1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9E80-105D-4CD8-AF07-4CEB9B9063CC}" type="datetime1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48" y="3346704"/>
            <a:ext cx="8229600" cy="13716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F2C64-0D63-44AF-997A-1B1FE1A96E19}" type="datetime1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EA110-C81D-4C5F-84B3-B5F5E7416EB9}" type="datetime1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8448" y="2331720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331720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C5ED-4C80-4726-926C-338D85485045}" type="datetime1">
              <a:rPr lang="en-US" smtClean="0"/>
              <a:t>11/16/2019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7976-C764-44D0-930D-1AC5846C8450}" type="datetime1">
              <a:rPr lang="en-US" smtClean="0"/>
              <a:t>11/16/2019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5702-ECF8-4274-B6BF-9D5EEBC26FE5}" type="datetime1">
              <a:rPr lang="en-US" smtClean="0"/>
              <a:t>11/16/2019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18288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6C6A-A83C-4E27-990F-89F11F779CE0}" type="datetime1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D14E86EA-95E3-4DA0-97E2-7D1BBAC51A0F}" type="datetime1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www.youtube.com/watch?v=NLzakmRgEA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6Or4QbLbMM" TargetMode="External"/><Relationship Id="rId2" Type="http://schemas.openxmlformats.org/officeDocument/2006/relationships/hyperlink" Target="https://www.youtube.com/watch?v=tlThdr3O5Q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Cwcoi-HlZ-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f7i-oItW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machinelearning.math.rs/Cugurovic-Style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rive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milancugurovic@gmail.com" TargetMode="External"/><Relationship Id="rId2" Type="http://schemas.openxmlformats.org/officeDocument/2006/relationships/hyperlink" Target="mailto:milan_cugurovic@matf.bg.ac.r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ilanCugur" TargetMode="External"/><Relationship Id="rId5" Type="http://schemas.openxmlformats.org/officeDocument/2006/relationships/hyperlink" Target="https://www.linkedin.com/in/milancugurovic/" TargetMode="External"/><Relationship Id="rId4" Type="http://schemas.openxmlformats.org/officeDocument/2006/relationships/hyperlink" Target="http://www.matf.bg.ac.rs/milan_cugurovic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4849" y="2038350"/>
            <a:ext cx="11487151" cy="1123950"/>
          </a:xfrm>
        </p:spPr>
        <p:txBody>
          <a:bodyPr>
            <a:normAutofit/>
          </a:bodyPr>
          <a:lstStyle/>
          <a:p>
            <a:r>
              <a:rPr lang="en-US" sz="4800" dirty="0"/>
              <a:t>Neural network - easy coding in </a:t>
            </a:r>
            <a:r>
              <a:rPr lang="en-US" sz="4800" dirty="0" err="1" smtClean="0"/>
              <a:t>Keras</a:t>
            </a:r>
            <a:r>
              <a:rPr lang="en-US" sz="4800" dirty="0" smtClean="0"/>
              <a:t> 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3190875"/>
            <a:ext cx="8229600" cy="333375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From </a:t>
            </a:r>
            <a:r>
              <a:rPr lang="en-US" sz="2800" dirty="0" smtClean="0"/>
              <a:t>beginner </a:t>
            </a:r>
            <a:r>
              <a:rPr lang="en-US" sz="2800" dirty="0"/>
              <a:t>to master in less then three </a:t>
            </a:r>
            <a:r>
              <a:rPr lang="en-US" sz="2800" dirty="0" smtClean="0"/>
              <a:t>hours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err="1" smtClean="0"/>
              <a:t>Startit</a:t>
            </a:r>
            <a:r>
              <a:rPr lang="en-US" sz="2800" dirty="0" smtClean="0"/>
              <a:t> Center Belgrade,</a:t>
            </a:r>
          </a:p>
          <a:p>
            <a:r>
              <a:rPr lang="en-US" sz="2800" dirty="0" smtClean="0"/>
              <a:t>16.11.2019, </a:t>
            </a:r>
          </a:p>
          <a:p>
            <a:r>
              <a:rPr lang="en-US" sz="2800" dirty="0" smtClean="0"/>
              <a:t>16:00-19:00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</a:t>
            </a:r>
            <a:r>
              <a:rPr lang="en-US" dirty="0"/>
              <a:t>of the term </a:t>
            </a:r>
            <a:r>
              <a:rPr lang="en-US" dirty="0" smtClean="0"/>
              <a:t>“learning”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Arthur Samuel (1959</a:t>
            </a:r>
            <a:r>
              <a:rPr lang="en-US" dirty="0" smtClean="0"/>
              <a:t>):</a:t>
            </a:r>
          </a:p>
          <a:p>
            <a:pPr lvl="1"/>
            <a:r>
              <a:rPr lang="en-US" dirty="0"/>
              <a:t>“Machine </a:t>
            </a:r>
            <a:r>
              <a:rPr lang="en-US" dirty="0" smtClean="0"/>
              <a:t>Learning is the field </a:t>
            </a:r>
            <a:r>
              <a:rPr lang="en-US" dirty="0"/>
              <a:t>of study that gives computers the ability to learn without being explicitly </a:t>
            </a:r>
            <a:r>
              <a:rPr lang="en-US" dirty="0" smtClean="0"/>
              <a:t>programmed”</a:t>
            </a:r>
          </a:p>
          <a:p>
            <a:r>
              <a:rPr lang="en-US" dirty="0" smtClean="0"/>
              <a:t>Herbert Simon (1970):</a:t>
            </a:r>
          </a:p>
          <a:p>
            <a:pPr lvl="1"/>
            <a:r>
              <a:rPr lang="en-US" dirty="0"/>
              <a:t>“Learning is any process by which a system improves performance from experience.” </a:t>
            </a:r>
            <a:endParaRPr lang="en-US" dirty="0" smtClean="0"/>
          </a:p>
          <a:p>
            <a:r>
              <a:rPr lang="en-US" dirty="0"/>
              <a:t>Tom M. </a:t>
            </a:r>
            <a:r>
              <a:rPr lang="en-US" dirty="0" smtClean="0"/>
              <a:t>Mitchell (</a:t>
            </a:r>
            <a:r>
              <a:rPr lang="en-US" dirty="0"/>
              <a:t>1998</a:t>
            </a:r>
            <a:r>
              <a:rPr lang="en-US" dirty="0" smtClean="0"/>
              <a:t>):</a:t>
            </a:r>
          </a:p>
          <a:p>
            <a:pPr lvl="1"/>
            <a:r>
              <a:rPr lang="en-US" dirty="0"/>
              <a:t>Machine Learning is the study of algorithms </a:t>
            </a:r>
            <a:r>
              <a:rPr lang="en-US" dirty="0" smtClean="0"/>
              <a:t>that:</a:t>
            </a:r>
          </a:p>
          <a:p>
            <a:pPr lvl="2"/>
            <a:r>
              <a:rPr lang="en-US" dirty="0"/>
              <a:t>improve their performance P</a:t>
            </a:r>
          </a:p>
          <a:p>
            <a:pPr lvl="2"/>
            <a:r>
              <a:rPr lang="en-US" dirty="0"/>
              <a:t>at some task T</a:t>
            </a:r>
          </a:p>
          <a:p>
            <a:pPr lvl="2"/>
            <a:r>
              <a:rPr lang="en-US" dirty="0"/>
              <a:t>with experience </a:t>
            </a:r>
            <a:r>
              <a:rPr lang="en-US" dirty="0" smtClean="0"/>
              <a:t>E</a:t>
            </a:r>
          </a:p>
          <a:p>
            <a:pPr lvl="1"/>
            <a:r>
              <a:rPr lang="en-US" dirty="0"/>
              <a:t>A well-defined learning task is given by </a:t>
            </a:r>
            <a:r>
              <a:rPr lang="en-US" dirty="0" smtClean="0"/>
              <a:t>&lt;P, T, E&gt;</a:t>
            </a:r>
          </a:p>
          <a:p>
            <a:pPr marL="274320" lvl="1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494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vs Traditional Programming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47" y="1670103"/>
            <a:ext cx="7826195" cy="232442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48" y="4240560"/>
            <a:ext cx="784739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973" y="930714"/>
            <a:ext cx="9601200" cy="1069940"/>
          </a:xfrm>
        </p:spPr>
        <p:txBody>
          <a:bodyPr/>
          <a:lstStyle/>
          <a:p>
            <a:r>
              <a:rPr lang="fi-FI" dirty="0"/>
              <a:t>Focus on </a:t>
            </a:r>
            <a:r>
              <a:rPr lang="fi-FI" dirty="0" smtClean="0"/>
              <a:t>me,</a:t>
            </a:r>
            <a:r>
              <a:rPr lang="fi-FI" dirty="0"/>
              <a:t/>
            </a:r>
            <a:br>
              <a:rPr lang="fi-FI" dirty="0"/>
            </a:br>
            <a:r>
              <a:rPr lang="fi-FI" dirty="0"/>
              <a:t>Focus on </a:t>
            </a:r>
            <a:r>
              <a:rPr lang="fi-FI" dirty="0" smtClean="0"/>
              <a:t>me</a:t>
            </a:r>
            <a:r>
              <a:rPr lang="fi-FI" dirty="0" smtClean="0"/>
              <a:t>...*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347784"/>
            <a:ext cx="9601200" cy="3829178"/>
          </a:xfrm>
        </p:spPr>
        <p:txBody>
          <a:bodyPr/>
          <a:lstStyle/>
          <a:p>
            <a:r>
              <a:rPr lang="en-US" dirty="0"/>
              <a:t>Google: processes 24 </a:t>
            </a:r>
            <a:r>
              <a:rPr lang="en-US" dirty="0" err="1"/>
              <a:t>peta</a:t>
            </a:r>
            <a:r>
              <a:rPr lang="en-US" dirty="0"/>
              <a:t> bytes of data per day</a:t>
            </a:r>
            <a:r>
              <a:rPr lang="en-US" dirty="0" smtClean="0"/>
              <a:t>.</a:t>
            </a:r>
          </a:p>
          <a:p>
            <a:r>
              <a:rPr lang="en-US" dirty="0"/>
              <a:t>Twitter: 400 million tweets per day. </a:t>
            </a:r>
            <a:endParaRPr lang="en-US" dirty="0" smtClean="0"/>
          </a:p>
          <a:p>
            <a:r>
              <a:rPr lang="en-US" dirty="0"/>
              <a:t>Facebook: 10 million photos uploaded every hour. </a:t>
            </a:r>
            <a:endParaRPr lang="en-US" dirty="0" smtClean="0"/>
          </a:p>
          <a:p>
            <a:r>
              <a:rPr lang="en-US" dirty="0" smtClean="0"/>
              <a:t>YouTube</a:t>
            </a:r>
            <a:r>
              <a:rPr lang="en-US" dirty="0"/>
              <a:t>: 1 hour of video uploaded every second</a:t>
            </a:r>
            <a:r>
              <a:rPr lang="en-US" dirty="0" smtClean="0"/>
              <a:t>.</a:t>
            </a:r>
          </a:p>
          <a:p>
            <a:r>
              <a:rPr lang="en-US" dirty="0"/>
              <a:t>Astronomy: Satellite data is in hundreds of PB. </a:t>
            </a:r>
            <a:endParaRPr lang="en-US" dirty="0" smtClean="0"/>
          </a:p>
          <a:p>
            <a:r>
              <a:rPr lang="en-US" dirty="0"/>
              <a:t>“By 2020 the digital universe will reach 44 zettabytes...” (44 trillion </a:t>
            </a:r>
            <a:r>
              <a:rPr lang="en-US" dirty="0" smtClean="0"/>
              <a:t>gigabytes)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The Digital Universe of Opportunities: Rich Data and the Increasing Value of the Internet of Things, April 2014</a:t>
            </a:r>
          </a:p>
        </p:txBody>
      </p:sp>
    </p:spTree>
    <p:extLst>
      <p:ext uri="{BB962C8B-B14F-4D97-AF65-F5344CB8AC3E}">
        <p14:creationId xmlns:p14="http://schemas.microsoft.com/office/powerpoint/2010/main" val="219935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68162"/>
            <a:ext cx="9601200" cy="49056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1992 - TD-Gammon, computer program </a:t>
            </a:r>
            <a:r>
              <a:rPr lang="en-US" dirty="0" smtClean="0"/>
              <a:t>developed </a:t>
            </a:r>
            <a:r>
              <a:rPr lang="en-US" dirty="0"/>
              <a:t>by Gerald </a:t>
            </a:r>
            <a:r>
              <a:rPr lang="en-US" dirty="0" err="1"/>
              <a:t>Tesauro</a:t>
            </a:r>
            <a:r>
              <a:rPr lang="en-US" dirty="0"/>
              <a:t> able to play </a:t>
            </a:r>
            <a:r>
              <a:rPr lang="en-US" dirty="0" smtClean="0"/>
              <a:t>backgammon</a:t>
            </a:r>
          </a:p>
          <a:p>
            <a:r>
              <a:rPr lang="en-US" dirty="0"/>
              <a:t>2011 - IBM’s Watson wins in quiz Jeopardy</a:t>
            </a:r>
            <a:r>
              <a:rPr lang="en-US" dirty="0" smtClean="0"/>
              <a:t>!</a:t>
            </a:r>
          </a:p>
          <a:p>
            <a:r>
              <a:rPr lang="en-US" dirty="0"/>
              <a:t>2012 - Google X creates system able to recognize cats on video </a:t>
            </a:r>
            <a:r>
              <a:rPr lang="en-US" dirty="0" smtClean="0"/>
              <a:t>recordings</a:t>
            </a:r>
          </a:p>
          <a:p>
            <a:r>
              <a:rPr lang="en-US" dirty="0" smtClean="0"/>
              <a:t>2015 </a:t>
            </a:r>
            <a:r>
              <a:rPr lang="en-US" dirty="0"/>
              <a:t>- Classification error for images reduced to 3.6% (5-10% is the error made by humans</a:t>
            </a:r>
            <a:r>
              <a:rPr lang="en-US" dirty="0" smtClean="0"/>
              <a:t>)</a:t>
            </a:r>
          </a:p>
          <a:p>
            <a:r>
              <a:rPr lang="en-US" dirty="0"/>
              <a:t>2016 - Google creates </a:t>
            </a:r>
            <a:r>
              <a:rPr lang="en-US" dirty="0" err="1"/>
              <a:t>AlphaGo</a:t>
            </a:r>
            <a:r>
              <a:rPr lang="en-US" dirty="0"/>
              <a:t>, agent able to play Go who beats the world champion </a:t>
            </a:r>
            <a:r>
              <a:rPr lang="en-US" dirty="0" smtClean="0"/>
              <a:t>4:1</a:t>
            </a:r>
          </a:p>
          <a:p>
            <a:r>
              <a:rPr lang="en-US" dirty="0"/>
              <a:t>2017 - </a:t>
            </a:r>
            <a:r>
              <a:rPr lang="en-US" dirty="0" err="1"/>
              <a:t>AlphaGo</a:t>
            </a:r>
            <a:r>
              <a:rPr lang="en-US" dirty="0"/>
              <a:t> plays against its 2016 version and wins 100/100 </a:t>
            </a:r>
            <a:r>
              <a:rPr lang="en-US" dirty="0" smtClean="0"/>
              <a:t>games</a:t>
            </a:r>
          </a:p>
          <a:p>
            <a:r>
              <a:rPr lang="en-US" dirty="0"/>
              <a:t>October 2017 - </a:t>
            </a:r>
            <a:r>
              <a:rPr lang="en-US" dirty="0" err="1"/>
              <a:t>AlphaGo</a:t>
            </a:r>
            <a:r>
              <a:rPr lang="en-US" dirty="0"/>
              <a:t> Zero learnt to play the game of Go simply by playing games against itself, starting from scratch (40 days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2018 - Humans are </a:t>
            </a:r>
            <a:r>
              <a:rPr lang="en-US" dirty="0">
                <a:solidFill>
                  <a:schemeClr val="accent1"/>
                </a:solidFill>
              </a:rPr>
              <a:t>miserable compared </a:t>
            </a:r>
            <a:r>
              <a:rPr lang="en-US" dirty="0" smtClean="0">
                <a:solidFill>
                  <a:schemeClr val="accent1"/>
                </a:solidFill>
              </a:rPr>
              <a:t>to ML (any area)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0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why is it so successful and popular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serious amount of mathematics behind [Murphy, 2012, Bishop, 2006, Hastie et al., 2001, </a:t>
            </a:r>
            <a:r>
              <a:rPr lang="en-US" dirty="0" err="1"/>
              <a:t>Shalev-Shwartz</a:t>
            </a:r>
            <a:r>
              <a:rPr lang="en-US" dirty="0"/>
              <a:t> and Ben-David, 2014, </a:t>
            </a:r>
            <a:r>
              <a:rPr lang="en-US" dirty="0" err="1"/>
              <a:t>Vapnik</a:t>
            </a:r>
            <a:r>
              <a:rPr lang="en-US" dirty="0"/>
              <a:t>, </a:t>
            </a:r>
            <a:r>
              <a:rPr lang="en-US" dirty="0" smtClean="0"/>
              <a:t>1995]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18" y="2585994"/>
            <a:ext cx="6062894" cy="40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9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ML Applications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28799"/>
            <a:ext cx="9601200" cy="474499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Web search </a:t>
            </a:r>
            <a:endParaRPr lang="en-US" dirty="0" smtClean="0"/>
          </a:p>
          <a:p>
            <a:r>
              <a:rPr lang="en-US" dirty="0" smtClean="0"/>
              <a:t>Computational </a:t>
            </a:r>
            <a:r>
              <a:rPr lang="en-US" dirty="0"/>
              <a:t>biology </a:t>
            </a:r>
            <a:endParaRPr lang="en-US" dirty="0" smtClean="0"/>
          </a:p>
          <a:p>
            <a:r>
              <a:rPr lang="en-US" dirty="0" smtClean="0"/>
              <a:t>Finance </a:t>
            </a:r>
          </a:p>
          <a:p>
            <a:r>
              <a:rPr lang="en-US" dirty="0" smtClean="0"/>
              <a:t>E-commerce </a:t>
            </a:r>
          </a:p>
          <a:p>
            <a:r>
              <a:rPr lang="en-US" dirty="0" smtClean="0"/>
              <a:t>Space </a:t>
            </a:r>
            <a:r>
              <a:rPr lang="en-US" dirty="0"/>
              <a:t>exploration </a:t>
            </a:r>
            <a:endParaRPr lang="en-US" dirty="0" smtClean="0"/>
          </a:p>
          <a:p>
            <a:r>
              <a:rPr lang="en-US" dirty="0" smtClean="0"/>
              <a:t>Robotics </a:t>
            </a:r>
          </a:p>
          <a:p>
            <a:r>
              <a:rPr lang="en-US" dirty="0" smtClean="0"/>
              <a:t>Information </a:t>
            </a:r>
            <a:r>
              <a:rPr lang="en-US" dirty="0"/>
              <a:t>extraction </a:t>
            </a:r>
            <a:endParaRPr lang="en-US" dirty="0" smtClean="0"/>
          </a:p>
          <a:p>
            <a:r>
              <a:rPr lang="en-US" dirty="0" smtClean="0"/>
              <a:t>Social </a:t>
            </a:r>
            <a:r>
              <a:rPr lang="en-US" dirty="0"/>
              <a:t>networks </a:t>
            </a:r>
            <a:endParaRPr lang="en-US" dirty="0" smtClean="0"/>
          </a:p>
          <a:p>
            <a:r>
              <a:rPr lang="en-US" dirty="0" smtClean="0"/>
              <a:t>Debugging </a:t>
            </a:r>
            <a:r>
              <a:rPr lang="en-US" dirty="0"/>
              <a:t>software </a:t>
            </a:r>
            <a:endParaRPr lang="en-US" dirty="0" smtClean="0"/>
          </a:p>
          <a:p>
            <a:r>
              <a:rPr lang="en-US" dirty="0" smtClean="0">
                <a:solidFill>
                  <a:schemeClr val="accent1"/>
                </a:solidFill>
              </a:rPr>
              <a:t>[</a:t>
            </a:r>
            <a:r>
              <a:rPr lang="en-US" dirty="0">
                <a:solidFill>
                  <a:schemeClr val="accent1"/>
                </a:solidFill>
              </a:rPr>
              <a:t>Your favorite area]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488" y="3657601"/>
            <a:ext cx="3028586" cy="28791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664" y="2879124"/>
            <a:ext cx="2593906" cy="2409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978" y="667264"/>
            <a:ext cx="2607096" cy="25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6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1: Autonomous </a:t>
            </a:r>
            <a:r>
              <a:rPr lang="en-US" dirty="0" smtClean="0"/>
              <a:t>Cars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youtube.com/</a:t>
            </a:r>
            <a:r>
              <a:rPr lang="en-US" dirty="0" err="1" smtClean="0">
                <a:hlinkClick r:id="rId2"/>
              </a:rPr>
              <a:t>watch?v</a:t>
            </a:r>
            <a:r>
              <a:rPr lang="en-US" dirty="0" smtClean="0">
                <a:hlinkClick r:id="rId2"/>
              </a:rPr>
              <a:t>=</a:t>
            </a:r>
            <a:r>
              <a:rPr lang="en-US" dirty="0" err="1" smtClean="0">
                <a:hlinkClick r:id="rId2"/>
              </a:rPr>
              <a:t>NLzakmRgEAs</a:t>
            </a:r>
            <a:r>
              <a:rPr lang="en-US" dirty="0"/>
              <a:t> (Gyratory </a:t>
            </a:r>
            <a:r>
              <a:rPr lang="en-US" dirty="0" smtClean="0"/>
              <a:t>traffic)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60126"/>
            <a:ext cx="9601200" cy="4085510"/>
          </a:xfrm>
        </p:spPr>
      </p:pic>
    </p:spTree>
    <p:extLst>
      <p:ext uri="{BB962C8B-B14F-4D97-AF65-F5344CB8AC3E}">
        <p14:creationId xmlns:p14="http://schemas.microsoft.com/office/powerpoint/2010/main" val="36132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Autonomous Cars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June 2011: Nevada made it legal for autonomous cars to drive on </a:t>
            </a:r>
            <a:r>
              <a:rPr lang="en-US" dirty="0" smtClean="0"/>
              <a:t>roads</a:t>
            </a:r>
          </a:p>
          <a:p>
            <a:r>
              <a:rPr lang="en-US" dirty="0" smtClean="0"/>
              <a:t>2013: Nevada</a:t>
            </a:r>
            <a:r>
              <a:rPr lang="en-US" dirty="0"/>
              <a:t>, Florida, California, and </a:t>
            </a:r>
            <a:r>
              <a:rPr lang="en-US" dirty="0" smtClean="0"/>
              <a:t>Michigan have </a:t>
            </a:r>
            <a:r>
              <a:rPr lang="en-US" dirty="0"/>
              <a:t>legalized autonomous </a:t>
            </a:r>
            <a:r>
              <a:rPr lang="en-US" dirty="0" smtClean="0"/>
              <a:t>cars</a:t>
            </a:r>
          </a:p>
          <a:p>
            <a:r>
              <a:rPr lang="en-US" dirty="0" smtClean="0"/>
              <a:t>Now: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45" y="2959443"/>
            <a:ext cx="66675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Autonomous Cars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Detecting it</a:t>
            </a:r>
          </a:p>
          <a:p>
            <a:r>
              <a:rPr lang="en-US" dirty="0"/>
              <a:t>Penn’s Autonomous Car ((Ben Franklin Racing </a:t>
            </a:r>
            <a:r>
              <a:rPr lang="en-US" dirty="0" smtClean="0"/>
              <a:t>Team)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10" y="3201761"/>
            <a:ext cx="3543795" cy="2629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33" y="3068392"/>
            <a:ext cx="3134162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9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62302"/>
            <a:ext cx="3054178" cy="2096693"/>
          </a:xfrm>
        </p:spPr>
        <p:txBody>
          <a:bodyPr>
            <a:normAutofit/>
          </a:bodyPr>
          <a:lstStyle/>
          <a:p>
            <a:r>
              <a:rPr lang="en-US" dirty="0"/>
              <a:t>Example 1: Autonomous Cars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0" y="326576"/>
            <a:ext cx="7272340" cy="6245658"/>
          </a:xfrm>
        </p:spPr>
      </p:pic>
    </p:spTree>
    <p:extLst>
      <p:ext uri="{BB962C8B-B14F-4D97-AF65-F5344CB8AC3E}">
        <p14:creationId xmlns:p14="http://schemas.microsoft.com/office/powerpoint/2010/main" val="164337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038349"/>
            <a:ext cx="8229600" cy="1184529"/>
          </a:xfrm>
        </p:spPr>
        <p:txBody>
          <a:bodyPr>
            <a:normAutofit/>
          </a:bodyPr>
          <a:lstStyle/>
          <a:p>
            <a:r>
              <a:rPr lang="sr-Latn-RS" sz="4800" dirty="0" smtClean="0"/>
              <a:t>Milan </a:t>
            </a:r>
            <a:r>
              <a:rPr lang="en-US" sz="4800" dirty="0" smtClean="0"/>
              <a:t>M. </a:t>
            </a:r>
            <a:r>
              <a:rPr lang="sr-Latn-RS" sz="4800" dirty="0" smtClean="0"/>
              <a:t>Čugurović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48" y="3346704"/>
            <a:ext cx="9883902" cy="30159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 err="1" smtClean="0"/>
              <a:t>Entusiast</a:t>
            </a:r>
            <a:r>
              <a:rPr lang="en-US" dirty="0" smtClean="0"/>
              <a:t> interested </a:t>
            </a:r>
            <a:r>
              <a:rPr lang="en-US" dirty="0"/>
              <a:t>in </a:t>
            </a:r>
            <a:r>
              <a:rPr lang="en-US" dirty="0" smtClean="0"/>
              <a:t>DSC, </a:t>
            </a:r>
            <a:r>
              <a:rPr lang="en-US" dirty="0"/>
              <a:t>especially </a:t>
            </a:r>
            <a:r>
              <a:rPr lang="en-US" dirty="0" smtClean="0"/>
              <a:t>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Master </a:t>
            </a:r>
            <a:r>
              <a:rPr lang="en-US" dirty="0"/>
              <a:t>Mathematician and PhD Candidate in Informatics at Faculty of Mathematics, </a:t>
            </a:r>
            <a:r>
              <a:rPr lang="en-US" dirty="0" smtClean="0"/>
              <a:t>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TA @ MATF, BG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Member of </a:t>
            </a:r>
            <a:r>
              <a:rPr lang="en-US" dirty="0" smtClean="0"/>
              <a:t>ML Group </a:t>
            </a:r>
            <a:r>
              <a:rPr lang="en-US" dirty="0"/>
              <a:t>at Faculty of Mathematics, </a:t>
            </a:r>
            <a:r>
              <a:rPr lang="en-US" dirty="0" smtClean="0"/>
              <a:t>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Member of </a:t>
            </a:r>
            <a:r>
              <a:rPr lang="en-US" dirty="0" smtClean="0"/>
              <a:t>CS Department at </a:t>
            </a:r>
            <a:r>
              <a:rPr lang="en-US" dirty="0"/>
              <a:t>Faculty of </a:t>
            </a:r>
            <a:r>
              <a:rPr lang="en-US" dirty="0" smtClean="0"/>
              <a:t>Mathematics, 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09" y="424107"/>
            <a:ext cx="7163800" cy="27054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261" y="424107"/>
            <a:ext cx="3267531" cy="2676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76" y="3378360"/>
            <a:ext cx="5944430" cy="33056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80" y="3363354"/>
            <a:ext cx="4925112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Autonomous Cars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Tesla: </a:t>
            </a:r>
            <a:r>
              <a:rPr lang="en-US" dirty="0">
                <a:hlinkClick r:id="rId2"/>
              </a:rPr>
              <a:t>https://www.youtube.com/watch?v=tlThdr3O5Qo</a:t>
            </a:r>
            <a:endParaRPr lang="en-US" dirty="0" smtClean="0"/>
          </a:p>
          <a:p>
            <a:r>
              <a:rPr lang="en-US" dirty="0" err="1" smtClean="0"/>
              <a:t>Wayve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www.youtube.com/watch?v=26Or4QbLbMM</a:t>
            </a:r>
            <a:endParaRPr lang="en-US" dirty="0" smtClean="0"/>
          </a:p>
          <a:p>
            <a:r>
              <a:rPr lang="en-US" dirty="0" smtClean="0"/>
              <a:t>Audi A8 Parking: </a:t>
            </a:r>
            <a:r>
              <a:rPr lang="en-US" dirty="0">
                <a:hlinkClick r:id="rId4"/>
              </a:rPr>
              <a:t>https://www.youtube.com/watch?v=Cwcoi-HlZ-M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37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Scene Parsing/Labeling via DL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Background/Motivation?</a:t>
            </a:r>
          </a:p>
          <a:p>
            <a:r>
              <a:rPr lang="en-US" dirty="0" smtClean="0"/>
              <a:t>Scene parsing: labeling each pixel in the image with category of the object to which it belongs</a:t>
            </a:r>
          </a:p>
          <a:p>
            <a:r>
              <a:rPr lang="en-US" dirty="0" smtClean="0"/>
              <a:t>Important step toward image understanding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74" y="3620530"/>
            <a:ext cx="8275087" cy="32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5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Scene Parsing/Labeling via DL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-&gt; Video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www.youtube.com/watch?v=N1f7i-oItWU</a:t>
            </a:r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Train </a:t>
            </a:r>
            <a:r>
              <a:rPr lang="en-US" dirty="0" smtClean="0"/>
              <a:t>DL Models </a:t>
            </a:r>
            <a:r>
              <a:rPr lang="en-US" dirty="0"/>
              <a:t>on Satellite </a:t>
            </a:r>
            <a:r>
              <a:rPr lang="en-US" dirty="0" smtClean="0"/>
              <a:t>Imagery</a:t>
            </a:r>
            <a:endParaRPr lang="en-US" dirty="0"/>
          </a:p>
          <a:p>
            <a:r>
              <a:rPr lang="en-US" dirty="0" smtClean="0"/>
              <a:t>Image captioning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20" y="3694722"/>
            <a:ext cx="2943636" cy="2953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482" y="1507525"/>
            <a:ext cx="4606235" cy="51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7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4" y="362303"/>
            <a:ext cx="3682314" cy="1898983"/>
          </a:xfrm>
        </p:spPr>
        <p:txBody>
          <a:bodyPr/>
          <a:lstStyle/>
          <a:p>
            <a:r>
              <a:rPr lang="en-US" dirty="0" smtClean="0"/>
              <a:t>Example 3: Style Transfer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757" y="2804983"/>
            <a:ext cx="3768811" cy="4348163"/>
          </a:xfrm>
        </p:spPr>
        <p:txBody>
          <a:bodyPr/>
          <a:lstStyle/>
          <a:p>
            <a:r>
              <a:rPr lang="en-US" dirty="0" smtClean="0"/>
              <a:t>My lecture at ML@MATF Seminary: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machinelearning.math.rs/Cugurovic-Style.pdf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606" y="151942"/>
            <a:ext cx="7287642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Style Transfer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746" y="1754660"/>
            <a:ext cx="5449170" cy="4639364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544595" y="1816443"/>
            <a:ext cx="4040659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The Starry </a:t>
            </a:r>
            <a:r>
              <a:rPr lang="en-US" b="1" i="1" dirty="0" smtClean="0"/>
              <a:t>Night, 1889</a:t>
            </a:r>
          </a:p>
          <a:p>
            <a:r>
              <a:rPr lang="en-US" dirty="0" smtClean="0"/>
              <a:t>Oil </a:t>
            </a:r>
            <a:r>
              <a:rPr lang="en-US" dirty="0"/>
              <a:t>on canvas </a:t>
            </a:r>
            <a:endParaRPr lang="en-US" dirty="0" smtClean="0"/>
          </a:p>
          <a:p>
            <a:r>
              <a:rPr lang="en-US" dirty="0"/>
              <a:t>B</a:t>
            </a:r>
            <a:r>
              <a:rPr lang="en-US" dirty="0" smtClean="0"/>
              <a:t>y </a:t>
            </a:r>
            <a:r>
              <a:rPr lang="en-US" dirty="0"/>
              <a:t>the Dutch post-impressionist painter Vincent van </a:t>
            </a:r>
            <a:r>
              <a:rPr lang="en-US" dirty="0" smtClean="0"/>
              <a:t>Gogh</a:t>
            </a:r>
          </a:p>
          <a:p>
            <a:r>
              <a:rPr lang="en-US" dirty="0" smtClean="0"/>
              <a:t>The </a:t>
            </a:r>
            <a:r>
              <a:rPr lang="en-US" dirty="0"/>
              <a:t>Stanford </a:t>
            </a:r>
            <a:r>
              <a:rPr lang="en-US" dirty="0" smtClean="0"/>
              <a:t>campus photo</a:t>
            </a:r>
          </a:p>
          <a:p>
            <a:endParaRPr lang="en-US" dirty="0" smtClean="0"/>
          </a:p>
          <a:p>
            <a:endParaRPr lang="en-US" b="1" i="1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9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Style Transfer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122" y="1685989"/>
            <a:ext cx="3619688" cy="46090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826" y="197708"/>
            <a:ext cx="4168345" cy="3126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867" y="3513849"/>
            <a:ext cx="4162304" cy="3121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42551" y="1816443"/>
            <a:ext cx="3052119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The </a:t>
            </a:r>
            <a:r>
              <a:rPr lang="en-US" b="1" i="1" dirty="0" smtClean="0"/>
              <a:t> Scream, 1893</a:t>
            </a:r>
          </a:p>
          <a:p>
            <a:r>
              <a:rPr lang="en-US" dirty="0" smtClean="0"/>
              <a:t>A </a:t>
            </a:r>
            <a:r>
              <a:rPr lang="en-US" dirty="0"/>
              <a:t>composition created by </a:t>
            </a:r>
            <a:r>
              <a:rPr lang="en-US" dirty="0" smtClean="0"/>
              <a:t>Norwegian</a:t>
            </a:r>
            <a:r>
              <a:rPr lang="en-US" dirty="0"/>
              <a:t> Expressionist </a:t>
            </a:r>
            <a:r>
              <a:rPr lang="en-US" dirty="0" smtClean="0"/>
              <a:t>artist</a:t>
            </a:r>
          </a:p>
          <a:p>
            <a:r>
              <a:rPr lang="en-US" dirty="0"/>
              <a:t> </a:t>
            </a:r>
            <a:r>
              <a:rPr lang="en-US" dirty="0" err="1"/>
              <a:t>Edvard</a:t>
            </a:r>
            <a:r>
              <a:rPr lang="en-US" dirty="0"/>
              <a:t> </a:t>
            </a:r>
            <a:r>
              <a:rPr lang="en-US" dirty="0" smtClean="0"/>
              <a:t>Munch</a:t>
            </a:r>
          </a:p>
          <a:p>
            <a:r>
              <a:rPr lang="en-US" dirty="0" smtClean="0"/>
              <a:t>Tubingen, Germany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b="1" i="1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164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Style Transfer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544595"/>
            <a:ext cx="9601200" cy="4632367"/>
          </a:xfrm>
        </p:spPr>
        <p:txBody>
          <a:bodyPr/>
          <a:lstStyle/>
          <a:p>
            <a:r>
              <a:rPr lang="en-US" dirty="0" smtClean="0"/>
              <a:t>Combine them</a:t>
            </a:r>
          </a:p>
          <a:p>
            <a:r>
              <a:rPr lang="en-US" dirty="0" smtClean="0"/>
              <a:t>The </a:t>
            </a:r>
            <a:r>
              <a:rPr lang="en-US" dirty="0"/>
              <a:t>style of Picasso's 1907 self-portrait onto Brad </a:t>
            </a:r>
            <a:r>
              <a:rPr lang="en-US" dirty="0" smtClean="0"/>
              <a:t>Pitt, etc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3" y="3070654"/>
            <a:ext cx="4876800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80" y="2549176"/>
            <a:ext cx="6526976" cy="41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0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Handwriting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28799"/>
            <a:ext cx="2918254" cy="4348163"/>
          </a:xfrm>
        </p:spPr>
        <p:txBody>
          <a:bodyPr/>
          <a:lstStyle/>
          <a:p>
            <a:r>
              <a:rPr lang="en-US" dirty="0"/>
              <a:t>It is very hard to say what makes a </a:t>
            </a:r>
            <a:r>
              <a:rPr lang="en-US" dirty="0" smtClean="0"/>
              <a:t>2</a:t>
            </a:r>
          </a:p>
          <a:p>
            <a:r>
              <a:rPr lang="en-US" dirty="0" smtClean="0"/>
              <a:t>There </a:t>
            </a:r>
            <a:r>
              <a:rPr lang="en-US" dirty="0"/>
              <a:t>were </a:t>
            </a:r>
            <a:r>
              <a:rPr lang="en-US" dirty="0" smtClean="0"/>
              <a:t>“manual” methods </a:t>
            </a:r>
            <a:r>
              <a:rPr lang="en-US" dirty="0"/>
              <a:t>for recognizing handwritten characters </a:t>
            </a:r>
            <a:r>
              <a:rPr lang="en-US" dirty="0" smtClean="0"/>
              <a:t>before</a:t>
            </a:r>
          </a:p>
          <a:p>
            <a:r>
              <a:rPr lang="en-US" dirty="0"/>
              <a:t>ML (DNN) a few orders of magnitude better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26" y="1622034"/>
            <a:ext cx="7194741" cy="481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1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Handwriting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28799"/>
            <a:ext cx="3931508" cy="4348163"/>
          </a:xfrm>
        </p:spPr>
        <p:txBody>
          <a:bodyPr/>
          <a:lstStyle/>
          <a:p>
            <a:r>
              <a:rPr lang="en-US" dirty="0" smtClean="0"/>
              <a:t>We currently working on it</a:t>
            </a:r>
          </a:p>
          <a:p>
            <a:r>
              <a:rPr lang="en-US" dirty="0" smtClean="0"/>
              <a:t>Try to further improve deep CNN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53" y="1662288"/>
            <a:ext cx="6373114" cy="486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3" y="3119816"/>
            <a:ext cx="5468113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5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of Mathematics, UB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304925" y="1666876"/>
            <a:ext cx="9601200" cy="23812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matf.bg.ac.rs/</a:t>
            </a:r>
            <a:r>
              <a:rPr lang="en-US" sz="2400" dirty="0" err="1" smtClean="0"/>
              <a:t>eng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more than 6000 graduate </a:t>
            </a:r>
            <a:r>
              <a:rPr lang="en-US" sz="2400" dirty="0" smtClean="0">
                <a:solidFill>
                  <a:schemeClr val="tx1"/>
                </a:solidFill>
              </a:rPr>
              <a:t>mathematicians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400 doctors of mathematics and computer </a:t>
            </a:r>
            <a:r>
              <a:rPr lang="en-US" sz="2400" dirty="0" smtClean="0">
                <a:solidFill>
                  <a:schemeClr val="tx1"/>
                </a:solidFill>
              </a:rPr>
              <a:t>sciences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700 </a:t>
            </a:r>
            <a:r>
              <a:rPr lang="en-US" sz="2400" dirty="0" err="1">
                <a:solidFill>
                  <a:schemeClr val="tx1"/>
                </a:solidFill>
              </a:rPr>
              <a:t>Magisters</a:t>
            </a:r>
            <a:r>
              <a:rPr lang="en-US" sz="2400" dirty="0">
                <a:solidFill>
                  <a:schemeClr val="tx1"/>
                </a:solidFill>
              </a:rPr>
              <a:t> of </a:t>
            </a:r>
            <a:r>
              <a:rPr lang="en-US" sz="2400" dirty="0" smtClean="0">
                <a:solidFill>
                  <a:schemeClr val="tx1"/>
                </a:solidFill>
              </a:rPr>
              <a:t>Science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many </a:t>
            </a:r>
            <a:r>
              <a:rPr lang="en-US" sz="2400" dirty="0" smtClean="0">
                <a:solidFill>
                  <a:schemeClr val="tx1"/>
                </a:solidFill>
              </a:rPr>
              <a:t>specialists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75" y="4224508"/>
            <a:ext cx="5782225" cy="208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3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== DL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28799"/>
            <a:ext cx="3198454" cy="4348163"/>
          </a:xfrm>
        </p:spPr>
        <p:txBody>
          <a:bodyPr/>
          <a:lstStyle/>
          <a:p>
            <a:r>
              <a:rPr lang="en-US" dirty="0" smtClean="0"/>
              <a:t>Can see it everywhere</a:t>
            </a:r>
          </a:p>
          <a:p>
            <a:r>
              <a:rPr lang="en-US" dirty="0"/>
              <a:t>The idea of mimicking the human brain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854" y="1569908"/>
            <a:ext cx="3896269" cy="2457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497" y="172621"/>
            <a:ext cx="4153480" cy="2314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277" y="4027701"/>
            <a:ext cx="4001058" cy="1867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238" y="3557724"/>
            <a:ext cx="4267796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3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 First Look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590795"/>
            <a:ext cx="4693509" cy="2928553"/>
          </a:xfrm>
        </p:spPr>
        <p:txBody>
          <a:bodyPr/>
          <a:lstStyle/>
          <a:p>
            <a:r>
              <a:rPr lang="en-US" dirty="0"/>
              <a:t>Five main types</a:t>
            </a:r>
            <a:r>
              <a:rPr lang="en-US" dirty="0" smtClean="0"/>
              <a:t>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Feed Forward neural network (basic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Convolutional neural network (images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 err="1" smtClean="0"/>
              <a:t>Reccurent</a:t>
            </a:r>
            <a:r>
              <a:rPr lang="en-US" dirty="0" smtClean="0"/>
              <a:t> </a:t>
            </a:r>
            <a:r>
              <a:rPr lang="en-US" dirty="0"/>
              <a:t>neural network (memory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Recursive neural network (tree) </a:t>
            </a:r>
            <a:endParaRPr lang="en-US" dirty="0" smtClean="0"/>
          </a:p>
          <a:p>
            <a:pPr lvl="1"/>
            <a:r>
              <a:rPr lang="en-US" dirty="0"/>
              <a:t>Graph neural network (graph)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47800" y="1981199"/>
            <a:ext cx="9601200" cy="457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Most popular and most appropriate machine learning methods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73114" y="2611392"/>
            <a:ext cx="4693509" cy="2928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</a:t>
            </a:r>
            <a:r>
              <a:rPr lang="en-US" dirty="0" smtClean="0"/>
              <a:t>we </a:t>
            </a:r>
            <a:r>
              <a:rPr lang="en-US" dirty="0"/>
              <a:t>said before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Medical </a:t>
            </a:r>
            <a:r>
              <a:rPr lang="en-US" dirty="0" smtClean="0"/>
              <a:t>diagnostic</a:t>
            </a:r>
          </a:p>
          <a:p>
            <a:pPr lvl="1"/>
            <a:r>
              <a:rPr lang="en-US" dirty="0" smtClean="0"/>
              <a:t>Image </a:t>
            </a:r>
            <a:r>
              <a:rPr lang="en-US" dirty="0"/>
              <a:t>recognition and Object </a:t>
            </a:r>
            <a:r>
              <a:rPr lang="en-US" dirty="0" smtClean="0"/>
              <a:t>detection</a:t>
            </a:r>
          </a:p>
          <a:p>
            <a:pPr lvl="1"/>
            <a:r>
              <a:rPr lang="en-US" dirty="0"/>
              <a:t>Autonomous </a:t>
            </a:r>
            <a:r>
              <a:rPr lang="en-US" dirty="0" smtClean="0"/>
              <a:t>driving</a:t>
            </a:r>
          </a:p>
          <a:p>
            <a:pPr lvl="1"/>
            <a:r>
              <a:rPr lang="en-US" dirty="0"/>
              <a:t>NLP (Natural Language Processing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Go, </a:t>
            </a:r>
            <a:r>
              <a:rPr lang="en-US" dirty="0" err="1"/>
              <a:t>FlappyBird</a:t>
            </a:r>
            <a:r>
              <a:rPr lang="en-US" dirty="0"/>
              <a:t> ...</a:t>
            </a: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72514" y="5311344"/>
            <a:ext cx="9601200" cy="457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reason for their re-popularity (computational </a:t>
            </a:r>
            <a:r>
              <a:rPr lang="en-US" dirty="0" smtClean="0"/>
              <a:t>power – GPU!)</a:t>
            </a:r>
          </a:p>
        </p:txBody>
      </p:sp>
    </p:spTree>
    <p:extLst>
      <p:ext uri="{BB962C8B-B14F-4D97-AF65-F5344CB8AC3E}">
        <p14:creationId xmlns:p14="http://schemas.microsoft.com/office/powerpoint/2010/main" val="11988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dive in...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594021"/>
                <a:ext cx="9601200" cy="4348163"/>
              </a:xfrm>
            </p:spPr>
            <p:txBody>
              <a:bodyPr/>
              <a:lstStyle/>
              <a:p>
                <a:r>
                  <a:rPr lang="en-US" dirty="0" smtClean="0"/>
                  <a:t>Biological motivation and connection</a:t>
                </a:r>
              </a:p>
              <a:p>
                <a:pPr lvl="1"/>
                <a:r>
                  <a:rPr lang="en-US" dirty="0"/>
                  <a:t>Neuron - the basic computational unit of the </a:t>
                </a:r>
                <a:r>
                  <a:rPr lang="en-US" dirty="0" smtClean="0"/>
                  <a:t>brain</a:t>
                </a:r>
              </a:p>
              <a:p>
                <a:pPr lvl="1"/>
                <a:r>
                  <a:rPr lang="en-US" dirty="0"/>
                  <a:t>Around 86 billion neurons can be found in the human nervous system </a:t>
                </a:r>
                <a:endParaRPr lang="en-US" dirty="0" smtClean="0"/>
              </a:p>
              <a:p>
                <a:pPr lvl="1"/>
                <a:r>
                  <a:rPr lang="en-US" dirty="0"/>
                  <a:t>They are connected with approximately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14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15</m:t>
                        </m:r>
                      </m:sup>
                    </m:sSup>
                  </m:oMath>
                </a14:m>
                <a:r>
                  <a:rPr lang="en-US" dirty="0" smtClean="0"/>
                  <a:t> synapses</a:t>
                </a:r>
              </a:p>
              <a:p>
                <a:pPr lvl="1"/>
                <a:r>
                  <a:rPr lang="en-US" dirty="0"/>
                  <a:t> Human ’training process’ - a couple of years :) (</a:t>
                </a:r>
                <a:r>
                  <a:rPr lang="en-US" dirty="0" err="1"/>
                  <a:t>AlphaGo</a:t>
                </a:r>
                <a:r>
                  <a:rPr lang="en-US" dirty="0"/>
                  <a:t> 40 days right now) </a:t>
                </a:r>
                <a:endParaRPr lang="en-US" dirty="0" smtClean="0"/>
              </a:p>
              <a:p>
                <a:r>
                  <a:rPr lang="en-US" dirty="0"/>
                  <a:t>Mathematical </a:t>
                </a:r>
                <a:r>
                  <a:rPr lang="en-US" dirty="0" smtClean="0"/>
                  <a:t>strength</a:t>
                </a:r>
              </a:p>
              <a:p>
                <a:pPr lvl="1"/>
                <a:r>
                  <a:rPr lang="en-US" dirty="0"/>
                  <a:t>Universal approximation </a:t>
                </a:r>
                <a:r>
                  <a:rPr lang="en-US" dirty="0" smtClean="0"/>
                  <a:t>theorem: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594021"/>
                <a:ext cx="9601200" cy="4348163"/>
              </a:xfrm>
              <a:blipFill rotWithShape="1">
                <a:blip r:embed="rId2"/>
                <a:stretch>
                  <a:fillRect l="-571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94" y="4582539"/>
            <a:ext cx="6535062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8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parts of Feed Forward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Neuron: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233" y="2693287"/>
            <a:ext cx="10058400" cy="296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4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parts of Feed Forward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Activation function: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4" y="2270806"/>
            <a:ext cx="8924244" cy="41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2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parts of Feed Forward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Neurons (with its activation functions) are stored in </a:t>
            </a:r>
            <a:r>
              <a:rPr lang="en-US" dirty="0" smtClean="0"/>
              <a:t>layers</a:t>
            </a:r>
          </a:p>
          <a:p>
            <a:r>
              <a:rPr lang="en-US" dirty="0">
                <a:solidFill>
                  <a:schemeClr val="accent1"/>
                </a:solidFill>
              </a:rPr>
              <a:t>Input layer </a:t>
            </a:r>
            <a:r>
              <a:rPr lang="en-US" dirty="0"/>
              <a:t>- No computation is done here within this layer, they just pass the information to the next </a:t>
            </a:r>
            <a:r>
              <a:rPr lang="en-US" dirty="0" smtClean="0"/>
              <a:t>layer</a:t>
            </a:r>
          </a:p>
          <a:p>
            <a:r>
              <a:rPr lang="en-US" dirty="0">
                <a:solidFill>
                  <a:schemeClr val="accent1"/>
                </a:solidFill>
              </a:rPr>
              <a:t>Hidden layers </a:t>
            </a:r>
            <a:r>
              <a:rPr lang="en-US" dirty="0"/>
              <a:t>- they perform computations and then transfer the weights (signals or information) from the input layer to the following layer (another hidden layer or to the output layer</a:t>
            </a:r>
            <a:r>
              <a:rPr lang="en-US" dirty="0" smtClean="0"/>
              <a:t>)</a:t>
            </a:r>
          </a:p>
          <a:p>
            <a:r>
              <a:rPr lang="en-US" dirty="0">
                <a:solidFill>
                  <a:schemeClr val="accent1"/>
                </a:solidFill>
              </a:rPr>
              <a:t>Output layer </a:t>
            </a:r>
            <a:r>
              <a:rPr lang="en-US" dirty="0"/>
              <a:t>- Here we finally use an activation function that maps to the desired output format (e.g. </a:t>
            </a:r>
            <a:r>
              <a:rPr lang="en-US" dirty="0" err="1" smtClean="0"/>
              <a:t>Softmax</a:t>
            </a:r>
            <a:r>
              <a:rPr lang="en-US" dirty="0" smtClean="0"/>
              <a:t> </a:t>
            </a:r>
            <a:r>
              <a:rPr lang="en-US" dirty="0"/>
              <a:t>for classification</a:t>
            </a:r>
            <a:r>
              <a:rPr lang="en-US" dirty="0" smtClean="0"/>
              <a:t>):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204" y="4947297"/>
            <a:ext cx="4734586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8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parts of Feed Forward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</a:t>
            </a:r>
            <a:r>
              <a:rPr lang="en-US" dirty="0" smtClean="0"/>
              <a:t>image:</a:t>
            </a:r>
          </a:p>
          <a:p>
            <a:pPr lvl="1"/>
            <a:r>
              <a:rPr lang="en-US" dirty="0" smtClean="0"/>
              <a:t>FC for classification</a:t>
            </a:r>
          </a:p>
          <a:p>
            <a:pPr lvl="1"/>
            <a:r>
              <a:rPr lang="en-US" dirty="0" smtClean="0"/>
              <a:t>FC for regression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2" y="3669957"/>
            <a:ext cx="5624314" cy="277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876" y="2365431"/>
            <a:ext cx="5626100" cy="407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5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split (coding scenario)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127" y="2413780"/>
            <a:ext cx="7125694" cy="3277057"/>
          </a:xfrm>
        </p:spPr>
      </p:pic>
    </p:spTree>
    <p:extLst>
      <p:ext uri="{BB962C8B-B14F-4D97-AF65-F5344CB8AC3E}">
        <p14:creationId xmlns:p14="http://schemas.microsoft.com/office/powerpoint/2010/main" val="51137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ind </a:t>
            </a:r>
            <a:r>
              <a:rPr lang="en-US" dirty="0"/>
              <a:t>the minimum of a </a:t>
            </a:r>
            <a:r>
              <a:rPr lang="en-US" dirty="0" smtClean="0"/>
              <a:t>function</a:t>
            </a:r>
          </a:p>
          <a:p>
            <a:r>
              <a:rPr lang="en-US" dirty="0"/>
              <a:t>I</a:t>
            </a:r>
            <a:r>
              <a:rPr lang="en-US" dirty="0" smtClean="0"/>
              <a:t>teratively </a:t>
            </a:r>
            <a:r>
              <a:rPr lang="en-US" dirty="0"/>
              <a:t>search for a </a:t>
            </a:r>
            <a:r>
              <a:rPr lang="en-US" dirty="0" smtClean="0"/>
              <a:t>minimum</a:t>
            </a:r>
          </a:p>
          <a:p>
            <a:r>
              <a:rPr lang="en-US" dirty="0" smtClean="0"/>
              <a:t>The </a:t>
            </a:r>
            <a:r>
              <a:rPr lang="en-US" dirty="0"/>
              <a:t>direction of the fastest descends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72" y="467631"/>
            <a:ext cx="4686954" cy="2730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2" y="3890769"/>
            <a:ext cx="4686954" cy="27626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05" y="3556107"/>
            <a:ext cx="5538321" cy="309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8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ML@MATF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304925" y="1362590"/>
            <a:ext cx="9601200" cy="2781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machinelearning.math.rs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Based at Faculty of Mathematics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Includes researchers, students and </a:t>
            </a:r>
            <a:r>
              <a:rPr lang="en-US" sz="2400" dirty="0" err="1" smtClean="0">
                <a:solidFill>
                  <a:schemeClr val="tx1"/>
                </a:solidFill>
              </a:rPr>
              <a:t>partitioners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from various research </a:t>
            </a:r>
            <a:r>
              <a:rPr lang="en-US" sz="2400" dirty="0" smtClean="0">
                <a:solidFill>
                  <a:schemeClr val="tx1"/>
                </a:solidFill>
              </a:rPr>
              <a:t>institutions and </a:t>
            </a:r>
            <a:r>
              <a:rPr lang="en-US" sz="2400" dirty="0">
                <a:solidFill>
                  <a:schemeClr val="tx1"/>
                </a:solidFill>
              </a:rPr>
              <a:t>leading IT companies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Led by professor </a:t>
            </a:r>
            <a:r>
              <a:rPr lang="en-US" sz="2400" dirty="0" err="1" smtClean="0">
                <a:solidFill>
                  <a:schemeClr val="tx1"/>
                </a:solidFill>
              </a:rPr>
              <a:t>dr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Mladen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Nikoli</a:t>
            </a:r>
            <a:r>
              <a:rPr lang="sr-Latn-RS" sz="2400" dirty="0" smtClean="0">
                <a:solidFill>
                  <a:schemeClr val="tx1"/>
                </a:solidFill>
              </a:rPr>
              <a:t>ć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Lectures/talks and practical sessions are held on every 2 weeks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58" y="3929416"/>
            <a:ext cx="8958934" cy="24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9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optimization problem</a:t>
            </a:r>
          </a:p>
          <a:p>
            <a:r>
              <a:rPr lang="en-US" dirty="0" smtClean="0"/>
              <a:t>Fine tune weights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5" y="2911694"/>
            <a:ext cx="7325747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5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Extensively use in Computer Vision tasks</a:t>
            </a:r>
          </a:p>
          <a:p>
            <a:r>
              <a:rPr lang="en-US" dirty="0" smtClean="0"/>
              <a:t>Raw signals (voice, images, …)</a:t>
            </a:r>
          </a:p>
          <a:p>
            <a:r>
              <a:rPr lang="en-US" dirty="0" err="1"/>
              <a:t>ConvNets</a:t>
            </a:r>
            <a:r>
              <a:rPr lang="en-US" dirty="0"/>
              <a:t> stack CONV,POOL,FC layers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95" y="3429000"/>
            <a:ext cx="8726118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6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Convolve</a:t>
            </a:r>
            <a:r>
              <a:rPr lang="en-US" dirty="0"/>
              <a:t> the filter with the </a:t>
            </a:r>
            <a:r>
              <a:rPr lang="en-US" dirty="0" smtClean="0"/>
              <a:t>image</a:t>
            </a:r>
          </a:p>
          <a:p>
            <a:r>
              <a:rPr lang="en-US" dirty="0"/>
              <a:t>“slide over the image spatially, computing dot products”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7" y="3104352"/>
            <a:ext cx="3944920" cy="3378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281" y="3097358"/>
            <a:ext cx="7063946" cy="33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8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73" y="1959484"/>
            <a:ext cx="8630854" cy="4086795"/>
          </a:xfrm>
        </p:spPr>
      </p:pic>
    </p:spTree>
    <p:extLst>
      <p:ext uri="{BB962C8B-B14F-4D97-AF65-F5344CB8AC3E}">
        <p14:creationId xmlns:p14="http://schemas.microsoft.com/office/powerpoint/2010/main" val="88271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 Pooling, Average Pooling, etc.</a:t>
            </a:r>
          </a:p>
          <a:p>
            <a:r>
              <a:rPr lang="en-US" dirty="0" smtClean="0"/>
              <a:t>Makes </a:t>
            </a:r>
            <a:r>
              <a:rPr lang="en-US" dirty="0"/>
              <a:t>the representations smaller and more manageable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768" y="2931781"/>
            <a:ext cx="7440063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4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Library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keras.io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206" y="821724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Keras</a:t>
            </a:r>
            <a:r>
              <a:rPr lang="en-US" dirty="0"/>
              <a:t> (</a:t>
            </a:r>
            <a:r>
              <a:rPr lang="en-US" dirty="0" err="1"/>
              <a:t>κέρ</a:t>
            </a:r>
            <a:r>
              <a:rPr lang="en-US" dirty="0"/>
              <a:t>ας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12" y="1564377"/>
            <a:ext cx="10017069" cy="5034131"/>
          </a:xfrm>
        </p:spPr>
      </p:pic>
    </p:spTree>
    <p:extLst>
      <p:ext uri="{BB962C8B-B14F-4D97-AF65-F5344CB8AC3E}">
        <p14:creationId xmlns:p14="http://schemas.microsoft.com/office/powerpoint/2010/main" val="221353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cheating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8" y="2205744"/>
            <a:ext cx="6667500" cy="428625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595813" y="3177473"/>
            <a:ext cx="2755558" cy="2533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Why </a:t>
            </a:r>
            <a:r>
              <a:rPr lang="en-US" dirty="0" err="1" smtClean="0">
                <a:solidFill>
                  <a:schemeClr val="bg1"/>
                </a:solidFill>
              </a:rPr>
              <a:t>Keras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powerful 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easy-to-use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open source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20" y="942690"/>
            <a:ext cx="6483180" cy="591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</a:t>
            </a:r>
            <a:r>
              <a:rPr lang="en-US" dirty="0" smtClean="0">
                <a:hlinkClick r:id="rId2"/>
              </a:rPr>
              <a:t>drive.google.com/</a:t>
            </a:r>
            <a:endParaRPr lang="en-US" dirty="0" smtClean="0"/>
          </a:p>
          <a:p>
            <a:r>
              <a:rPr lang="en-US" dirty="0" smtClean="0"/>
              <a:t>Create new folder</a:t>
            </a:r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951" y="692222"/>
            <a:ext cx="3223940" cy="5460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71" y="3175064"/>
            <a:ext cx="4601217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6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with Google </a:t>
            </a:r>
            <a:r>
              <a:rPr lang="en-US" dirty="0" err="1"/>
              <a:t>Colab</a:t>
            </a:r>
            <a:endParaRPr lang="en-US" dirty="0"/>
          </a:p>
          <a:p>
            <a:r>
              <a:rPr lang="en-US" dirty="0"/>
              <a:t>Go to: </a:t>
            </a:r>
            <a:r>
              <a:rPr lang="en-US" u="sng" dirty="0">
                <a:solidFill>
                  <a:schemeClr val="accent2"/>
                </a:solidFill>
              </a:rPr>
              <a:t>c</a:t>
            </a:r>
            <a:r>
              <a:rPr lang="en-US" dirty="0">
                <a:hlinkClick r:id="rId2"/>
              </a:rPr>
              <a:t>olab.research.google.com/</a:t>
            </a:r>
            <a:endParaRPr lang="en-US" dirty="0"/>
          </a:p>
          <a:p>
            <a:r>
              <a:rPr lang="en-US" dirty="0"/>
              <a:t>Enjoy coding!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82" y="506627"/>
            <a:ext cx="5320255" cy="5659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8" y="3898557"/>
            <a:ext cx="5897758" cy="203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7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023" y="1917356"/>
            <a:ext cx="8229600" cy="1127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Schedule: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47" y="3346703"/>
            <a:ext cx="10804995" cy="253974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Part I: ML </a:t>
            </a:r>
            <a:r>
              <a:rPr lang="en-US" dirty="0" smtClean="0">
                <a:solidFill>
                  <a:schemeClr val="accent1"/>
                </a:solidFill>
              </a:rPr>
              <a:t>basics </a:t>
            </a:r>
            <a:r>
              <a:rPr lang="en-US" dirty="0"/>
              <a:t>/ To fall in love with </a:t>
            </a:r>
            <a:r>
              <a:rPr lang="en-US" dirty="0" smtClean="0"/>
              <a:t>ML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Part II: NN </a:t>
            </a:r>
            <a:r>
              <a:rPr lang="en-US" dirty="0" smtClean="0">
                <a:solidFill>
                  <a:schemeClr val="accent1"/>
                </a:solidFill>
              </a:rPr>
              <a:t>basics </a:t>
            </a:r>
            <a:r>
              <a:rPr lang="en-US" dirty="0"/>
              <a:t>/ To take part in any ML project/community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Part III: </a:t>
            </a:r>
            <a:r>
              <a:rPr lang="en-US" dirty="0" err="1" smtClean="0">
                <a:solidFill>
                  <a:schemeClr val="accent1"/>
                </a:solidFill>
              </a:rPr>
              <a:t>Keras</a:t>
            </a:r>
            <a:r>
              <a:rPr lang="en-US" dirty="0" smtClean="0">
                <a:solidFill>
                  <a:schemeClr val="accent1"/>
                </a:solidFill>
              </a:rPr>
              <a:t> library </a:t>
            </a:r>
            <a:r>
              <a:rPr lang="en-US" dirty="0" smtClean="0"/>
              <a:t>/ </a:t>
            </a:r>
            <a:r>
              <a:rPr lang="en-US" dirty="0"/>
              <a:t>Learn basics of </a:t>
            </a:r>
            <a:r>
              <a:rPr lang="en-US" dirty="0" err="1"/>
              <a:t>Keras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5184648" y="6353516"/>
            <a:ext cx="7007352" cy="467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Lets </a:t>
            </a:r>
            <a:r>
              <a:rPr lang="en-US" dirty="0" smtClean="0"/>
              <a:t>meet </a:t>
            </a:r>
            <a:r>
              <a:rPr lang="en-US" dirty="0"/>
              <a:t>these three goals and I will be </a:t>
            </a:r>
            <a:r>
              <a:rPr lang="en-US" dirty="0" smtClean="0"/>
              <a:t>pleased…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3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1800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Pima </a:t>
            </a:r>
            <a:r>
              <a:rPr lang="en-US" sz="2400" b="1" dirty="0"/>
              <a:t>Indians onset of </a:t>
            </a:r>
            <a:r>
              <a:rPr lang="en-US" sz="2400" b="1" dirty="0" smtClean="0"/>
              <a:t>diabetes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Predict diabetes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139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/>
                </a:solidFill>
              </a:rPr>
              <a:t>Example 2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535" y="1904801"/>
            <a:ext cx="10058400" cy="46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6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Ex2_MNIST_CNN.ipynb</a:t>
            </a:r>
          </a:p>
          <a:p>
            <a:r>
              <a:rPr lang="en-US" dirty="0"/>
              <a:t>Trains a simple </a:t>
            </a:r>
            <a:r>
              <a:rPr lang="en-US" dirty="0" err="1" smtClean="0"/>
              <a:t>ConvNet</a:t>
            </a:r>
            <a:r>
              <a:rPr lang="en-US" dirty="0" smtClean="0"/>
              <a:t> </a:t>
            </a:r>
            <a:r>
              <a:rPr lang="en-US" dirty="0"/>
              <a:t>on the MNIST dataset</a:t>
            </a:r>
            <a:r>
              <a:rPr lang="en-US" dirty="0" smtClean="0"/>
              <a:t>.</a:t>
            </a:r>
          </a:p>
          <a:p>
            <a:r>
              <a:rPr lang="en-US" dirty="0"/>
              <a:t>Gets to 99.25% test accuracy after 12 </a:t>
            </a:r>
            <a:r>
              <a:rPr lang="en-US" dirty="0" smtClean="0"/>
              <a:t>epochs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99" y="3345606"/>
            <a:ext cx="10058400" cy="33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8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345020"/>
            <a:ext cx="8229600" cy="30187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2"/>
              </a:rPr>
              <a:t>milan_cugurovic@matf.bg.ac.rs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milancugurovic@gmail.com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+381 65 69 24 577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m</a:t>
            </a:r>
            <a:r>
              <a:rPr lang="en-US" dirty="0" smtClean="0">
                <a:hlinkClick r:id="rId4"/>
              </a:rPr>
              <a:t>atf.bg.ac.rs/</a:t>
            </a:r>
            <a:r>
              <a:rPr lang="en-US" dirty="0" err="1" smtClean="0">
                <a:hlinkClick r:id="rId4"/>
              </a:rPr>
              <a:t>milan_cugurovic</a:t>
            </a:r>
            <a:r>
              <a:rPr lang="en-US" dirty="0" smtClean="0">
                <a:hlinkClick r:id="rId4"/>
              </a:rPr>
              <a:t> </a:t>
            </a:r>
            <a:r>
              <a:rPr lang="en-US" dirty="0" smtClean="0"/>
              <a:t>(in Serbian only)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linkedin.com/in/</a:t>
            </a:r>
            <a:r>
              <a:rPr lang="en-US" dirty="0" err="1" smtClean="0">
                <a:hlinkClick r:id="rId5"/>
              </a:rPr>
              <a:t>milancugurovic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6"/>
              </a:rPr>
              <a:t>github.com/</a:t>
            </a:r>
            <a:r>
              <a:rPr lang="en-US" dirty="0" err="1" smtClean="0">
                <a:hlinkClick r:id="rId6"/>
              </a:rPr>
              <a:t>MilanCugur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1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4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basics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12108" y="1828799"/>
                <a:ext cx="4283755" cy="4348163"/>
              </a:xfrm>
            </p:spPr>
            <p:txBody>
              <a:bodyPr/>
              <a:lstStyle/>
              <a:p>
                <a:r>
                  <a:rPr lang="en-US" dirty="0" smtClean="0"/>
                  <a:t>Hottest CS topic currently</a:t>
                </a:r>
              </a:p>
              <a:p>
                <a:r>
                  <a:rPr lang="en-US" dirty="0" smtClean="0"/>
                  <a:t>DL(NN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⊂ </m:t>
                    </m:r>
                  </m:oMath>
                </a14:m>
                <a:r>
                  <a:rPr lang="en-US" dirty="0"/>
                  <a:t>ML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⊂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AI</a:t>
                </a:r>
              </a:p>
              <a:p>
                <a:r>
                  <a:rPr lang="en-US" dirty="0"/>
                  <a:t>Very active research field </a:t>
                </a:r>
                <a:r>
                  <a:rPr lang="en-US" dirty="0" smtClean="0"/>
                  <a:t>today</a:t>
                </a:r>
              </a:p>
              <a:p>
                <a:r>
                  <a:rPr lang="en-US" dirty="0"/>
                  <a:t>Has </a:t>
                </a:r>
                <a:r>
                  <a:rPr lang="en-US" dirty="0" smtClean="0"/>
                  <a:t>accomplished </a:t>
                </a:r>
                <a:r>
                  <a:rPr lang="en-US" dirty="0"/>
                  <a:t>amazing </a:t>
                </a:r>
                <a:r>
                  <a:rPr lang="en-US" dirty="0" smtClean="0"/>
                  <a:t>results</a:t>
                </a:r>
              </a:p>
              <a:p>
                <a:r>
                  <a:rPr lang="en-US" dirty="0"/>
                  <a:t>Built on multiple mathematical </a:t>
                </a:r>
                <a:r>
                  <a:rPr lang="en-US" dirty="0" smtClean="0"/>
                  <a:t>disciplines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2108" y="1828799"/>
                <a:ext cx="4283755" cy="4348163"/>
              </a:xfrm>
              <a:blipFill rotWithShape="1">
                <a:blip r:embed="rId6"/>
                <a:stretch>
                  <a:fillRect l="-1138" t="-1543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863" y="200024"/>
            <a:ext cx="6898993" cy="6581775"/>
          </a:xfrm>
          <a:prstGeom prst="rect">
            <a:avLst/>
          </a:prstGeom>
        </p:spPr>
      </p:pic>
      <p:pic>
        <p:nvPicPr>
          <p:cNvPr id="1026" name="Picture 2" descr="C:\Users\Milan Cugurovic\AppData\Local\Microsoft\Windows\INetCache\IE\19XU62IQ\how-to-draw-flames-25[1]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66" y="1424043"/>
            <a:ext cx="512333" cy="51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31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bit of </a:t>
            </a:r>
            <a:r>
              <a:rPr lang="en-US" dirty="0" smtClean="0"/>
              <a:t>Rita </a:t>
            </a:r>
            <a:r>
              <a:rPr lang="en-US" dirty="0"/>
              <a:t>is all I </a:t>
            </a:r>
            <a:r>
              <a:rPr lang="en-US" dirty="0" smtClean="0"/>
              <a:t>need</a:t>
            </a:r>
            <a:r>
              <a:rPr lang="en-US" dirty="0" smtClean="0"/>
              <a:t>…*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065" y="2185818"/>
            <a:ext cx="8476629" cy="434816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Google trends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6" name="Picture 2" descr="C:\Users\Milan Cugurovic\AppData\Local\Microsoft\Windows\INetCache\IE\19XU62IQ\how-to-draw-flames-25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570" y="2282637"/>
            <a:ext cx="512333" cy="51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16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term “learning”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define the term </a:t>
            </a:r>
            <a:r>
              <a:rPr lang="en-US" dirty="0" smtClean="0"/>
              <a:t>“learning”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8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shed Metal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f583bd66513a361a730282b6a794e35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841151cf538834e171094e4faaf2d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FFF20D-36EF-4221-967D-256FA4FE1D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D14CB3C-DD6A-4589-8D58-5C0829F3884F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C5835C7-785B-4573-B65C-743B0CF8D81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1602</Words>
  <Application>Microsoft Office PowerPoint</Application>
  <PresentationFormat>Custom</PresentationFormat>
  <Paragraphs>307</Paragraphs>
  <Slides>53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Brushed Metal 16x9</vt:lpstr>
      <vt:lpstr>Neural network - easy coding in Keras </vt:lpstr>
      <vt:lpstr>Milan M. Čugurović</vt:lpstr>
      <vt:lpstr>Faculty of Mathematics, UB</vt:lpstr>
      <vt:lpstr>ML@MATF</vt:lpstr>
      <vt:lpstr>Schedule:</vt:lpstr>
      <vt:lpstr>ML basics</vt:lpstr>
      <vt:lpstr>ML basics</vt:lpstr>
      <vt:lpstr>A little bit of Rita is all I need…*</vt:lpstr>
      <vt:lpstr>Definition of the term “learning”</vt:lpstr>
      <vt:lpstr>Definition of the term “learning”</vt:lpstr>
      <vt:lpstr>ML vs Traditional Programming</vt:lpstr>
      <vt:lpstr>Focus on me, Focus on me...*</vt:lpstr>
      <vt:lpstr>Some ML results</vt:lpstr>
      <vt:lpstr>But why is it so successful and popular today?</vt:lpstr>
      <vt:lpstr>Some ML Applications </vt:lpstr>
      <vt:lpstr>Example 1: Autonomous Cars youtube.com/watch?v=NLzakmRgEAs (Gyratory traffic)</vt:lpstr>
      <vt:lpstr>Example 1: Autonomous Cars</vt:lpstr>
      <vt:lpstr>Example 1: Autonomous Cars</vt:lpstr>
      <vt:lpstr>Example 1: Autonomous Cars</vt:lpstr>
      <vt:lpstr>PowerPoint Presentation</vt:lpstr>
      <vt:lpstr>Example 1: Autonomous Cars</vt:lpstr>
      <vt:lpstr>Example 2: Scene Parsing/Labeling via DL </vt:lpstr>
      <vt:lpstr>Example 2: Scene Parsing/Labeling via DL </vt:lpstr>
      <vt:lpstr>Example 3: Style Transfer</vt:lpstr>
      <vt:lpstr>Example 3: Style Transfer</vt:lpstr>
      <vt:lpstr>Example 3: Style Transfer</vt:lpstr>
      <vt:lpstr>Example 3: Style Transfer</vt:lpstr>
      <vt:lpstr>Example 4: Handwriting Recognition</vt:lpstr>
      <vt:lpstr>Example 4: Handwriting Recognition</vt:lpstr>
      <vt:lpstr>NN basics</vt:lpstr>
      <vt:lpstr>NN == DL </vt:lpstr>
      <vt:lpstr>Neural Networks - First Look </vt:lpstr>
      <vt:lpstr>Before we dive in...</vt:lpstr>
      <vt:lpstr>Main parts of Feed Forward Neural Network</vt:lpstr>
      <vt:lpstr>Main parts of Feed Forward Neural Network</vt:lpstr>
      <vt:lpstr>Main parts of Feed Forward Neural Network</vt:lpstr>
      <vt:lpstr>Main parts of Feed Forward Neural Network</vt:lpstr>
      <vt:lpstr>Dataset split (coding scenario)</vt:lpstr>
      <vt:lpstr>Gradient descent</vt:lpstr>
      <vt:lpstr>Backpropagation</vt:lpstr>
      <vt:lpstr>CNN</vt:lpstr>
      <vt:lpstr>Convolution layers</vt:lpstr>
      <vt:lpstr>Convolution layers</vt:lpstr>
      <vt:lpstr>Pooling layers</vt:lpstr>
      <vt:lpstr>Keras Library</vt:lpstr>
      <vt:lpstr>Keras (κέρας)</vt:lpstr>
      <vt:lpstr>Without cheating</vt:lpstr>
      <vt:lpstr>Coding time</vt:lpstr>
      <vt:lpstr>Coding time</vt:lpstr>
      <vt:lpstr>Example 1</vt:lpstr>
      <vt:lpstr>PowerPoint Presentation</vt:lpstr>
      <vt:lpstr>Example 3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2013-07-31T17:44:39Z</dcterms:created>
  <dcterms:modified xsi:type="dcterms:W3CDTF">2019-11-16T12:15:40Z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</Properties>
</file>